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oca One" charset="1" panose="00000500000000000000"/>
      <p:regular r:id="rId23"/>
    </p:embeddedFont>
    <p:embeddedFont>
      <p:font typeface="Roca One Ultra-Bold" charset="1" panose="00000A00000000000000"/>
      <p:regular r:id="rId24"/>
    </p:embeddedFont>
    <p:embeddedFont>
      <p:font typeface="Lazord Mono" charset="1" panose="00000500000000000000"/>
      <p:regular r:id="rId25"/>
    </p:embeddedFont>
    <p:embeddedFont>
      <p:font typeface="Lazord Mono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Relationship Id="rId7" Target="../media/image26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0.jpe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0.jpe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0.jpeg" Type="http://schemas.openxmlformats.org/officeDocument/2006/relationships/image"/><Relationship Id="rId4" Target="../media/image16.png" Type="http://schemas.openxmlformats.org/officeDocument/2006/relationships/image"/><Relationship Id="rId5" Target="../media/image1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26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1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0.jpe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A8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6635222">
            <a:off x="2857581" y="2399233"/>
            <a:ext cx="15177650" cy="5488534"/>
          </a:xfrm>
          <a:custGeom>
            <a:avLst/>
            <a:gdLst/>
            <a:ahLst/>
            <a:cxnLst/>
            <a:rect r="r" b="b" t="t" l="l"/>
            <a:pathLst>
              <a:path h="5488534" w="15177650">
                <a:moveTo>
                  <a:pt x="15177650" y="0"/>
                </a:moveTo>
                <a:lnTo>
                  <a:pt x="0" y="0"/>
                </a:lnTo>
                <a:lnTo>
                  <a:pt x="0" y="5488534"/>
                </a:lnTo>
                <a:lnTo>
                  <a:pt x="15177650" y="5488534"/>
                </a:lnTo>
                <a:lnTo>
                  <a:pt x="15177650" y="0"/>
                </a:lnTo>
                <a:close/>
              </a:path>
            </a:pathLst>
          </a:custGeom>
          <a:blipFill>
            <a:blip r:embed="rId2"/>
            <a:stretch>
              <a:fillRect l="0" t="-3551" r="0" b="-215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86231">
            <a:off x="9822181" y="-1943315"/>
            <a:ext cx="10299311" cy="14330675"/>
          </a:xfrm>
          <a:custGeom>
            <a:avLst/>
            <a:gdLst/>
            <a:ahLst/>
            <a:cxnLst/>
            <a:rect r="r" b="b" t="t" l="l"/>
            <a:pathLst>
              <a:path h="14330675" w="10299311">
                <a:moveTo>
                  <a:pt x="0" y="0"/>
                </a:moveTo>
                <a:lnTo>
                  <a:pt x="10299311" y="0"/>
                </a:lnTo>
                <a:lnTo>
                  <a:pt x="10299311" y="14330675"/>
                </a:lnTo>
                <a:lnTo>
                  <a:pt x="0" y="1433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92" t="-22695" r="0" b="-23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21772" y="8499523"/>
            <a:ext cx="277930" cy="246599"/>
          </a:xfrm>
          <a:custGeom>
            <a:avLst/>
            <a:gdLst/>
            <a:ahLst/>
            <a:cxnLst/>
            <a:rect r="r" b="b" t="t" l="l"/>
            <a:pathLst>
              <a:path h="246599" w="277930">
                <a:moveTo>
                  <a:pt x="0" y="0"/>
                </a:moveTo>
                <a:lnTo>
                  <a:pt x="277930" y="0"/>
                </a:lnTo>
                <a:lnTo>
                  <a:pt x="277930" y="246599"/>
                </a:lnTo>
                <a:lnTo>
                  <a:pt x="0" y="24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188629">
            <a:off x="10751967" y="895766"/>
            <a:ext cx="6137288" cy="6137288"/>
            <a:chOff x="0" y="0"/>
            <a:chExt cx="6146800" cy="614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68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6146800">
                  <a:moveTo>
                    <a:pt x="6146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6146800" y="0"/>
                  </a:lnTo>
                  <a:lnTo>
                    <a:pt x="6146800" y="6146800"/>
                  </a:lnTo>
                  <a:close/>
                </a:path>
              </a:pathLst>
            </a:custGeom>
            <a:blipFill>
              <a:blip r:embed="rId6"/>
              <a:stretch>
                <a:fillRect l="-18610" t="0" r="-1861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468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6146800">
                  <a:moveTo>
                    <a:pt x="61468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6146800" y="0"/>
                  </a:lnTo>
                  <a:lnTo>
                    <a:pt x="6146800" y="6146800"/>
                  </a:lnTo>
                  <a:close/>
                </a:path>
              </a:pathLst>
            </a:custGeom>
            <a:blipFill>
              <a:blip r:embed="rId7"/>
              <a:stretch>
                <a:fillRect l="-62" t="0" r="-6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632470">
            <a:off x="15001926" y="839516"/>
            <a:ext cx="2336377" cy="697019"/>
          </a:xfrm>
          <a:custGeom>
            <a:avLst/>
            <a:gdLst/>
            <a:ahLst/>
            <a:cxnLst/>
            <a:rect r="r" b="b" t="t" l="l"/>
            <a:pathLst>
              <a:path h="697019" w="2336377">
                <a:moveTo>
                  <a:pt x="0" y="0"/>
                </a:moveTo>
                <a:lnTo>
                  <a:pt x="2336377" y="0"/>
                </a:lnTo>
                <a:lnTo>
                  <a:pt x="2336377" y="697019"/>
                </a:lnTo>
                <a:lnTo>
                  <a:pt x="0" y="697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41455">
            <a:off x="9881983" y="6810150"/>
            <a:ext cx="2635035" cy="1344239"/>
          </a:xfrm>
          <a:custGeom>
            <a:avLst/>
            <a:gdLst/>
            <a:ahLst/>
            <a:cxnLst/>
            <a:rect r="r" b="b" t="t" l="l"/>
            <a:pathLst>
              <a:path h="1344239" w="2635035">
                <a:moveTo>
                  <a:pt x="0" y="0"/>
                </a:moveTo>
                <a:lnTo>
                  <a:pt x="2635035" y="0"/>
                </a:lnTo>
                <a:lnTo>
                  <a:pt x="2635035" y="1344239"/>
                </a:lnTo>
                <a:lnTo>
                  <a:pt x="0" y="13442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010" r="0" b="-701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81364" y="3216332"/>
            <a:ext cx="8455136" cy="5543650"/>
            <a:chOff x="0" y="0"/>
            <a:chExt cx="11273515" cy="73915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907664"/>
              <a:ext cx="11273515" cy="48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975704"/>
              <a:ext cx="11273515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Roca One"/>
                  <a:ea typeface="Roca One"/>
                  <a:cs typeface="Roca One"/>
                  <a:sym typeface="Roca One"/>
                </a:rPr>
                <a:t>Analyst: Hung Pham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4775"/>
              <a:ext cx="11273515" cy="562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 b="true">
                  <a:solidFill>
                    <a:srgbClr val="FFFFFF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Toy Business Model Analysis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455772" y="8428512"/>
            <a:ext cx="489877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</a:pPr>
            <a:r>
              <a:rPr lang="en-US" sz="1800">
                <a:solidFill>
                  <a:srgbClr val="202020"/>
                </a:solidFill>
                <a:latin typeface="Lazord Mono"/>
                <a:ea typeface="Lazord Mono"/>
                <a:cs typeface="Lazord Mono"/>
                <a:sym typeface="Lazord Mono"/>
              </a:rPr>
              <a:t>hungpham.tns@gmail.com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6432" y="5379051"/>
            <a:ext cx="10364026" cy="5202999"/>
          </a:xfrm>
          <a:custGeom>
            <a:avLst/>
            <a:gdLst/>
            <a:ahLst/>
            <a:cxnLst/>
            <a:rect r="r" b="b" t="t" l="l"/>
            <a:pathLst>
              <a:path h="5202999" w="10364026">
                <a:moveTo>
                  <a:pt x="0" y="0"/>
                </a:moveTo>
                <a:lnTo>
                  <a:pt x="10364026" y="0"/>
                </a:lnTo>
                <a:lnTo>
                  <a:pt x="10364026" y="5202999"/>
                </a:lnTo>
                <a:lnTo>
                  <a:pt x="0" y="520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23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793321" y="-1011401"/>
            <a:ext cx="9883957" cy="11951698"/>
          </a:xfrm>
          <a:custGeom>
            <a:avLst/>
            <a:gdLst/>
            <a:ahLst/>
            <a:cxnLst/>
            <a:rect r="r" b="b" t="t" l="l"/>
            <a:pathLst>
              <a:path h="11951698" w="9883957">
                <a:moveTo>
                  <a:pt x="0" y="0"/>
                </a:moveTo>
                <a:lnTo>
                  <a:pt x="9883956" y="0"/>
                </a:lnTo>
                <a:lnTo>
                  <a:pt x="9883956" y="11951698"/>
                </a:lnTo>
                <a:lnTo>
                  <a:pt x="0" y="11951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97423" y="6589351"/>
            <a:ext cx="1886045" cy="18860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7239" t="0" r="-1257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97423" y="1370071"/>
            <a:ext cx="1886045" cy="1886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22346" t="-38371" r="-107717" b="-8153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897423" y="3979711"/>
            <a:ext cx="1886045" cy="188603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683" t="0" r="-33128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282942" y="803108"/>
            <a:ext cx="9519874" cy="1736859"/>
          </a:xfrm>
          <a:custGeom>
            <a:avLst/>
            <a:gdLst/>
            <a:ahLst/>
            <a:cxnLst/>
            <a:rect r="r" b="b" t="t" l="l"/>
            <a:pathLst>
              <a:path h="1736859" w="9519874">
                <a:moveTo>
                  <a:pt x="0" y="0"/>
                </a:moveTo>
                <a:lnTo>
                  <a:pt x="9519875" y="0"/>
                </a:lnTo>
                <a:lnTo>
                  <a:pt x="9519875" y="1736859"/>
                </a:lnTo>
                <a:lnTo>
                  <a:pt x="0" y="1736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681" r="0" b="-3166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8400" y="2920932"/>
            <a:ext cx="8134646" cy="5059619"/>
          </a:xfrm>
          <a:custGeom>
            <a:avLst/>
            <a:gdLst/>
            <a:ahLst/>
            <a:cxnLst/>
            <a:rect r="r" b="b" t="t" l="l"/>
            <a:pathLst>
              <a:path h="5059619" w="8134646">
                <a:moveTo>
                  <a:pt x="0" y="0"/>
                </a:moveTo>
                <a:lnTo>
                  <a:pt x="8134646" y="0"/>
                </a:lnTo>
                <a:lnTo>
                  <a:pt x="8134646" y="5059618"/>
                </a:lnTo>
                <a:lnTo>
                  <a:pt x="0" y="5059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330460" y="3979711"/>
            <a:ext cx="3928840" cy="1796706"/>
            <a:chOff x="0" y="0"/>
            <a:chExt cx="5238453" cy="239560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01099"/>
              <a:ext cx="5238453" cy="1794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Low Group(25)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Avegare Group(55)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High Group(16)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Vip Group(2)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5238453" cy="48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Customers Segment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30460" y="6589351"/>
            <a:ext cx="3928840" cy="2130081"/>
            <a:chOff x="0" y="0"/>
            <a:chExt cx="5238453" cy="284010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88399"/>
              <a:ext cx="5238453" cy="2251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These are customers in 2 segments: high-end group and VIP group. Among them, there is 1 customer from Australia.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5238453" cy="48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Potentia</a:t>
              </a:r>
              <a:r>
                <a:rPr lang="en-US" sz="2100" b="true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l Customers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330460" y="1586186"/>
            <a:ext cx="4480722" cy="1453806"/>
            <a:chOff x="0" y="0"/>
            <a:chExt cx="5974296" cy="193840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01099"/>
              <a:ext cx="5974296" cy="1337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00"/>
                </a:lnSpc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Customers are mainly concentrated in Europe(45) and North America(38).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5974296" cy="48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98 customers. 98,98% RCR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76300" y="1360546"/>
            <a:ext cx="465118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Customers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276681"/>
          <a:ext cx="16363052" cy="7057501"/>
        </p:xfrm>
        <a:graphic>
          <a:graphicData uri="http://schemas.openxmlformats.org/drawingml/2006/table">
            <a:tbl>
              <a:tblPr/>
              <a:tblGrid>
                <a:gridCol w="2727175"/>
                <a:gridCol w="2727175"/>
                <a:gridCol w="2727175"/>
                <a:gridCol w="2727175"/>
                <a:gridCol w="2727175"/>
                <a:gridCol w="2727175"/>
              </a:tblGrid>
              <a:tr h="14308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Number of customers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Credit Limit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Total Ordered (Avg)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Products per Ordered (Avg)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</a:tr>
              <a:tr h="1398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Vip Group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&gt; 177,975$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369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1,328,502.12$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98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High Group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&lt;= 177,975$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457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1,883,241.72$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08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Average Group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&lt; 108,899$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323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4,753,952.10$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98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Low Group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&lt;= 62,850$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1,094,793.36$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02" t="0" r="-16957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552569" y="8981889"/>
            <a:ext cx="10335947" cy="2357900"/>
          </a:xfrm>
          <a:custGeom>
            <a:avLst/>
            <a:gdLst/>
            <a:ahLst/>
            <a:cxnLst/>
            <a:rect r="r" b="b" t="t" l="l"/>
            <a:pathLst>
              <a:path h="2357900" w="10335947">
                <a:moveTo>
                  <a:pt x="10335947" y="0"/>
                </a:moveTo>
                <a:lnTo>
                  <a:pt x="0" y="0"/>
                </a:lnTo>
                <a:lnTo>
                  <a:pt x="0" y="2357900"/>
                </a:lnTo>
                <a:lnTo>
                  <a:pt x="10335947" y="2357900"/>
                </a:lnTo>
                <a:lnTo>
                  <a:pt x="10335947" y="0"/>
                </a:lnTo>
                <a:close/>
              </a:path>
            </a:pathLst>
          </a:custGeom>
          <a:blipFill>
            <a:blip r:embed="rId2"/>
            <a:stretch>
              <a:fillRect l="0" t="0" r="0" b="-228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9677" y="8757568"/>
            <a:ext cx="8263921" cy="3509580"/>
          </a:xfrm>
          <a:custGeom>
            <a:avLst/>
            <a:gdLst/>
            <a:ahLst/>
            <a:cxnLst/>
            <a:rect r="r" b="b" t="t" l="l"/>
            <a:pathLst>
              <a:path h="3509580" w="8263921">
                <a:moveTo>
                  <a:pt x="0" y="0"/>
                </a:moveTo>
                <a:lnTo>
                  <a:pt x="8263921" y="0"/>
                </a:lnTo>
                <a:lnTo>
                  <a:pt x="8263921" y="3509581"/>
                </a:lnTo>
                <a:lnTo>
                  <a:pt x="0" y="3509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6" r="0" b="-6002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6141">
            <a:off x="-1892543" y="-7109219"/>
            <a:ext cx="10215607" cy="8653220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0" t="-28239" r="0" b="-2823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713480" y="2554202"/>
            <a:ext cx="8571028" cy="1883722"/>
          </a:xfrm>
          <a:custGeom>
            <a:avLst/>
            <a:gdLst/>
            <a:ahLst/>
            <a:cxnLst/>
            <a:rect r="r" b="b" t="t" l="l"/>
            <a:pathLst>
              <a:path h="1883722" w="8571028">
                <a:moveTo>
                  <a:pt x="0" y="0"/>
                </a:moveTo>
                <a:lnTo>
                  <a:pt x="8571028" y="0"/>
                </a:lnTo>
                <a:lnTo>
                  <a:pt x="8571028" y="1883722"/>
                </a:lnTo>
                <a:lnTo>
                  <a:pt x="0" y="1883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3" r="0" b="-1294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09136" y="1737416"/>
            <a:ext cx="11215671" cy="6458111"/>
            <a:chOff x="0" y="0"/>
            <a:chExt cx="14954228" cy="86108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14954228" cy="84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4"/>
                </a:lnSpc>
              </a:pPr>
              <a:r>
                <a:rPr lang="en-US" sz="3995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SALE &amp; ORDER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66633"/>
              <a:ext cx="14954228" cy="7644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3196" indent="-251598" lvl="1">
                <a:lnSpc>
                  <a:spcPts val="3496"/>
                </a:lnSpc>
                <a:buFont typeface="Arial"/>
                <a:buChar char="•"/>
              </a:pPr>
              <a:r>
                <a:rPr lang="en-US" sz="233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Outstanding business situation</a:t>
              </a:r>
            </a:p>
            <a:p>
              <a:pPr algn="l" marL="1006391" indent="-335464" lvl="2">
                <a:lnSpc>
                  <a:spcPts val="3496"/>
                </a:lnSpc>
                <a:buFont typeface="Arial"/>
                <a:buChar char="⚬"/>
              </a:pPr>
              <a:r>
                <a:rPr lang="en-US" sz="233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Early first and second quarter (during the period: 2003-2005)</a:t>
              </a:r>
            </a:p>
            <a:p>
              <a:pPr algn="l" marL="1006391" indent="-335464" lvl="2">
                <a:lnSpc>
                  <a:spcPts val="3496"/>
                </a:lnSpc>
                <a:buFont typeface="Arial"/>
                <a:buChar char="⚬"/>
              </a:pPr>
              <a:r>
                <a:rPr lang="en-US" sz="233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Lowest in late Q2 and Q3. Highest in Q4 (2003 - 2004)</a:t>
              </a:r>
            </a:p>
            <a:p>
              <a:pPr algn="l">
                <a:lnSpc>
                  <a:spcPts val="3496"/>
                </a:lnSpc>
              </a:pPr>
            </a:p>
            <a:p>
              <a:pPr algn="l" marL="503196" indent="-251598" lvl="1">
                <a:lnSpc>
                  <a:spcPts val="3496"/>
                </a:lnSpc>
                <a:buFont typeface="Arial"/>
                <a:buChar char="•"/>
              </a:pPr>
              <a:r>
                <a:rPr lang="en-US" sz="233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Selling price is lower than suggested retail price.</a:t>
              </a:r>
            </a:p>
            <a:p>
              <a:pPr algn="l">
                <a:lnSpc>
                  <a:spcPts val="3496"/>
                </a:lnSpc>
              </a:pPr>
            </a:p>
            <a:p>
              <a:pPr algn="l" marL="503196" indent="-251598" lvl="1">
                <a:lnSpc>
                  <a:spcPts val="3496"/>
                </a:lnSpc>
                <a:buFont typeface="Arial"/>
                <a:buChar char="•"/>
              </a:pPr>
              <a:r>
                <a:rPr lang="en-US" sz="233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The number of products sold is significantly lower than the number of products imported.</a:t>
              </a:r>
            </a:p>
            <a:p>
              <a:pPr algn="l">
                <a:lnSpc>
                  <a:spcPts val="3496"/>
                </a:lnSpc>
              </a:pPr>
            </a:p>
            <a:p>
              <a:pPr algn="l" marL="503196" indent="-251598" lvl="1">
                <a:lnSpc>
                  <a:spcPts val="3496"/>
                </a:lnSpc>
                <a:buFont typeface="Arial"/>
                <a:buChar char="•"/>
              </a:pPr>
              <a:r>
                <a:rPr lang="en-US" sz="233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Classic and Vintage are the two best-selling product lines</a:t>
              </a:r>
            </a:p>
            <a:p>
              <a:pPr algn="l">
                <a:lnSpc>
                  <a:spcPts val="3496"/>
                </a:lnSpc>
              </a:pPr>
            </a:p>
            <a:p>
              <a:pPr algn="l" marL="503196" indent="-251598" lvl="1">
                <a:lnSpc>
                  <a:spcPts val="3496"/>
                </a:lnSpc>
                <a:buFont typeface="Arial"/>
                <a:buChar char="•"/>
              </a:pPr>
              <a:r>
                <a:rPr lang="en-US" sz="233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Paris is the branch with the highest sales performance.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05079" y="3119825"/>
            <a:ext cx="414428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sz="6500">
                <a:solidFill>
                  <a:srgbClr val="202020"/>
                </a:solidFill>
                <a:latin typeface="Roca One"/>
                <a:ea typeface="Roca One"/>
                <a:cs typeface="Roca One"/>
                <a:sym typeface="Roca One"/>
              </a:rPr>
              <a:t>INSIGHTS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552569" y="8981889"/>
            <a:ext cx="10335947" cy="2357900"/>
          </a:xfrm>
          <a:custGeom>
            <a:avLst/>
            <a:gdLst/>
            <a:ahLst/>
            <a:cxnLst/>
            <a:rect r="r" b="b" t="t" l="l"/>
            <a:pathLst>
              <a:path h="2357900" w="10335947">
                <a:moveTo>
                  <a:pt x="10335947" y="0"/>
                </a:moveTo>
                <a:lnTo>
                  <a:pt x="0" y="0"/>
                </a:lnTo>
                <a:lnTo>
                  <a:pt x="0" y="2357900"/>
                </a:lnTo>
                <a:lnTo>
                  <a:pt x="10335947" y="2357900"/>
                </a:lnTo>
                <a:lnTo>
                  <a:pt x="10335947" y="0"/>
                </a:lnTo>
                <a:close/>
              </a:path>
            </a:pathLst>
          </a:custGeom>
          <a:blipFill>
            <a:blip r:embed="rId2"/>
            <a:stretch>
              <a:fillRect l="0" t="0" r="0" b="-228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9677" y="8757568"/>
            <a:ext cx="8263921" cy="3509580"/>
          </a:xfrm>
          <a:custGeom>
            <a:avLst/>
            <a:gdLst/>
            <a:ahLst/>
            <a:cxnLst/>
            <a:rect r="r" b="b" t="t" l="l"/>
            <a:pathLst>
              <a:path h="3509580" w="8263921">
                <a:moveTo>
                  <a:pt x="0" y="0"/>
                </a:moveTo>
                <a:lnTo>
                  <a:pt x="8263921" y="0"/>
                </a:lnTo>
                <a:lnTo>
                  <a:pt x="8263921" y="3509581"/>
                </a:lnTo>
                <a:lnTo>
                  <a:pt x="0" y="3509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6" r="0" b="-6002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6141">
            <a:off x="-1892543" y="-7109219"/>
            <a:ext cx="10215607" cy="8653220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0" t="-28239" r="0" b="-2823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713480" y="2554202"/>
            <a:ext cx="8571028" cy="1883722"/>
          </a:xfrm>
          <a:custGeom>
            <a:avLst/>
            <a:gdLst/>
            <a:ahLst/>
            <a:cxnLst/>
            <a:rect r="r" b="b" t="t" l="l"/>
            <a:pathLst>
              <a:path h="1883722" w="8571028">
                <a:moveTo>
                  <a:pt x="0" y="0"/>
                </a:moveTo>
                <a:lnTo>
                  <a:pt x="8571028" y="0"/>
                </a:lnTo>
                <a:lnTo>
                  <a:pt x="8571028" y="1883722"/>
                </a:lnTo>
                <a:lnTo>
                  <a:pt x="0" y="1883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3" r="0" b="-1294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28567" y="1028700"/>
            <a:ext cx="10948841" cy="3270447"/>
            <a:chOff x="0" y="0"/>
            <a:chExt cx="14598455" cy="436059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4598455" cy="815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70"/>
                </a:lnSpc>
              </a:pPr>
              <a:r>
                <a:rPr lang="en-US" sz="3900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Customers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32525"/>
              <a:ext cx="14598455" cy="3428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1224" indent="-245612" lvl="1">
                <a:lnSpc>
                  <a:spcPts val="3412"/>
                </a:lnSpc>
                <a:buFont typeface="Arial"/>
                <a:buChar char="•"/>
              </a:pPr>
              <a:r>
                <a:rPr lang="en-US" sz="2275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Most customers come from Europe and North America.</a:t>
              </a:r>
            </a:p>
            <a:p>
              <a:pPr algn="l">
                <a:lnSpc>
                  <a:spcPts val="3412"/>
                </a:lnSpc>
              </a:pPr>
            </a:p>
            <a:p>
              <a:pPr algn="l" marL="491224" indent="-245612" lvl="1">
                <a:lnSpc>
                  <a:spcPts val="3412"/>
                </a:lnSpc>
                <a:buFont typeface="Arial"/>
                <a:buChar char="•"/>
              </a:pPr>
              <a:r>
                <a:rPr lang="en-US" sz="2275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Customers in the "Average Group" are the most numerous, followed by the "Low Group." The key customer groups to focus on are the "High Group" and "VIP Group."</a:t>
              </a:r>
            </a:p>
            <a:p>
              <a:pPr algn="l">
                <a:lnSpc>
                  <a:spcPts val="341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05079" y="3119825"/>
            <a:ext cx="414428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sz="6500">
                <a:solidFill>
                  <a:srgbClr val="202020"/>
                </a:solidFill>
                <a:latin typeface="Roca One"/>
                <a:ea typeface="Roca One"/>
                <a:cs typeface="Roca One"/>
                <a:sym typeface="Roca One"/>
              </a:rPr>
              <a:t>INSIGHTS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928567" y="4130383"/>
            <a:ext cx="10948841" cy="5004173"/>
            <a:chOff x="0" y="0"/>
            <a:chExt cx="14598455" cy="667223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4598455" cy="815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70"/>
                </a:lnSpc>
              </a:pPr>
              <a:r>
                <a:rPr lang="en-US" sz="3900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Products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32525"/>
              <a:ext cx="14598455" cy="5739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1224" indent="-245612" lvl="1">
                <a:lnSpc>
                  <a:spcPts val="3412"/>
                </a:lnSpc>
                <a:buFont typeface="Arial"/>
                <a:buChar char="•"/>
              </a:pPr>
              <a:r>
                <a:rPr lang="en-US" sz="2275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Classic and Vintage are the product lines with the highest number of imported units.</a:t>
              </a:r>
            </a:p>
            <a:p>
              <a:pPr algn="l">
                <a:lnSpc>
                  <a:spcPts val="3412"/>
                </a:lnSpc>
              </a:pPr>
            </a:p>
            <a:p>
              <a:pPr algn="l" marL="491224" indent="-245612" lvl="1">
                <a:lnSpc>
                  <a:spcPts val="3412"/>
                </a:lnSpc>
                <a:buFont typeface="Arial"/>
                <a:buChar char="•"/>
              </a:pPr>
              <a:r>
                <a:rPr lang="en-US" sz="2275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The sales volume and revenue ratio of product lines are primarily 1:18 and 1:24. For special product lines, the ratios are mostly 1:24 and 1:72.</a:t>
              </a:r>
            </a:p>
            <a:p>
              <a:pPr algn="l">
                <a:lnSpc>
                  <a:spcPts val="3412"/>
                </a:lnSpc>
              </a:pPr>
            </a:p>
            <a:p>
              <a:pPr algn="l" marL="491224" indent="-245612" lvl="1">
                <a:lnSpc>
                  <a:spcPts val="3412"/>
                </a:lnSpc>
                <a:buFont typeface="Arial"/>
                <a:buChar char="•"/>
              </a:pPr>
              <a:r>
                <a:rPr lang="en-US" sz="2275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Products with high sales volumes do not necessarily generate high revenue!</a:t>
              </a:r>
            </a:p>
            <a:p>
              <a:pPr algn="l">
                <a:lnSpc>
                  <a:spcPts val="3412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97156" y="1074165"/>
            <a:ext cx="7258795" cy="816634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756141">
            <a:off x="-1895666" y="-7914043"/>
            <a:ext cx="11545541" cy="9779752"/>
            <a:chOff x="0" y="0"/>
            <a:chExt cx="2374900" cy="20116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3"/>
              <a:stretch>
                <a:fillRect l="0" t="-28239" r="0" b="-2823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0865" y="3169091"/>
            <a:ext cx="8939965" cy="5170482"/>
            <a:chOff x="0" y="0"/>
            <a:chExt cx="11919954" cy="68939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502015"/>
              <a:ext cx="11919954" cy="4391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49263" indent="-274631" lvl="1">
                <a:lnSpc>
                  <a:spcPts val="3816"/>
                </a:lnSpc>
                <a:buFont typeface="Arial"/>
                <a:buChar char="•"/>
              </a:pPr>
              <a:r>
                <a:rPr lang="en-US" sz="2544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- The number of orders</a:t>
              </a:r>
              <a:r>
                <a:rPr lang="en-US" sz="2544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 only reached </a:t>
              </a:r>
              <a:r>
                <a:rPr lang="en-US" b="true" sz="2544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310</a:t>
              </a:r>
              <a:r>
                <a:rPr lang="en-US" sz="2544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 in 2.5 years</a:t>
              </a:r>
            </a:p>
            <a:p>
              <a:pPr algn="l" marL="549263" indent="-274631" lvl="1">
                <a:lnSpc>
                  <a:spcPts val="3816"/>
                </a:lnSpc>
                <a:buFont typeface="Arial"/>
                <a:buChar char="•"/>
              </a:pPr>
              <a:r>
                <a:rPr lang="en-US" sz="2544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- The total number of products sold only accounted for </a:t>
              </a:r>
              <a:r>
                <a:rPr lang="en-US" b="true" sz="2544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16.5</a:t>
              </a:r>
              <a:r>
                <a:rPr lang="en-US" sz="2544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%.</a:t>
              </a:r>
            </a:p>
            <a:p>
              <a:pPr algn="l" marL="549263" indent="-274631" lvl="1">
                <a:lnSpc>
                  <a:spcPts val="3816"/>
                </a:lnSpc>
                <a:buFont typeface="Arial"/>
                <a:buChar char="•"/>
              </a:pPr>
              <a:r>
                <a:rPr lang="en-US" sz="2544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- For the best-selling car line "Classic Car", the total number of products sold only accounted for 13.37% (34K/ 253K)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1919954" cy="188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69"/>
                </a:lnSpc>
              </a:pPr>
              <a:r>
                <a:rPr lang="en-US" b="true" sz="4361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We have sales. But the business situation is problematic: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7225178" y="8559980"/>
            <a:ext cx="11663338" cy="2660713"/>
          </a:xfrm>
          <a:custGeom>
            <a:avLst/>
            <a:gdLst/>
            <a:ahLst/>
            <a:cxnLst/>
            <a:rect r="r" b="b" t="t" l="l"/>
            <a:pathLst>
              <a:path h="2660713" w="11663338">
                <a:moveTo>
                  <a:pt x="11663338" y="0"/>
                </a:moveTo>
                <a:lnTo>
                  <a:pt x="0" y="0"/>
                </a:lnTo>
                <a:lnTo>
                  <a:pt x="0" y="2660713"/>
                </a:lnTo>
                <a:lnTo>
                  <a:pt x="11663338" y="2660713"/>
                </a:lnTo>
                <a:lnTo>
                  <a:pt x="11663338" y="0"/>
                </a:lnTo>
                <a:close/>
              </a:path>
            </a:pathLst>
          </a:custGeom>
          <a:blipFill>
            <a:blip r:embed="rId4"/>
            <a:stretch>
              <a:fillRect l="0" t="0" r="0" b="-22876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90048" y="8306851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0" y="0"/>
                </a:moveTo>
                <a:lnTo>
                  <a:pt x="9325213" y="0"/>
                </a:lnTo>
                <a:lnTo>
                  <a:pt x="9325213" y="3960298"/>
                </a:lnTo>
                <a:lnTo>
                  <a:pt x="0" y="3960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46" r="0" b="-600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823477" y="1028700"/>
            <a:ext cx="10713547" cy="1883722"/>
          </a:xfrm>
          <a:custGeom>
            <a:avLst/>
            <a:gdLst/>
            <a:ahLst/>
            <a:cxnLst/>
            <a:rect r="r" b="b" t="t" l="l"/>
            <a:pathLst>
              <a:path h="1883722" w="10713547">
                <a:moveTo>
                  <a:pt x="0" y="0"/>
                </a:moveTo>
                <a:lnTo>
                  <a:pt x="10713547" y="0"/>
                </a:lnTo>
                <a:lnTo>
                  <a:pt x="10713547" y="1883722"/>
                </a:lnTo>
                <a:lnTo>
                  <a:pt x="0" y="1883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790" r="0" b="-2868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0865" y="1714157"/>
            <a:ext cx="589247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Problem?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2" t="-24225" r="0" b="-585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71823" y="-338115"/>
            <a:ext cx="10713547" cy="11539783"/>
          </a:xfrm>
          <a:custGeom>
            <a:avLst/>
            <a:gdLst/>
            <a:ahLst/>
            <a:cxnLst/>
            <a:rect r="r" b="b" t="t" l="l"/>
            <a:pathLst>
              <a:path h="11539783" w="10713547">
                <a:moveTo>
                  <a:pt x="0" y="0"/>
                </a:moveTo>
                <a:lnTo>
                  <a:pt x="10713547" y="0"/>
                </a:lnTo>
                <a:lnTo>
                  <a:pt x="10713547" y="11539784"/>
                </a:lnTo>
                <a:lnTo>
                  <a:pt x="0" y="11539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326" r="0" b="-253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6200" y="969452"/>
            <a:ext cx="10952171" cy="1998175"/>
          </a:xfrm>
          <a:custGeom>
            <a:avLst/>
            <a:gdLst/>
            <a:ahLst/>
            <a:cxnLst/>
            <a:rect r="r" b="b" t="t" l="l"/>
            <a:pathLst>
              <a:path h="1998175" w="10952171">
                <a:moveTo>
                  <a:pt x="0" y="0"/>
                </a:moveTo>
                <a:lnTo>
                  <a:pt x="10952170" y="0"/>
                </a:lnTo>
                <a:lnTo>
                  <a:pt x="10952170" y="1998176"/>
                </a:lnTo>
                <a:lnTo>
                  <a:pt x="0" y="1998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81" r="0" b="-3166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38169" y="2931610"/>
            <a:ext cx="8255011" cy="6191258"/>
          </a:xfrm>
          <a:custGeom>
            <a:avLst/>
            <a:gdLst/>
            <a:ahLst/>
            <a:cxnLst/>
            <a:rect r="r" b="b" t="t" l="l"/>
            <a:pathLst>
              <a:path h="6191258" w="8255011">
                <a:moveTo>
                  <a:pt x="0" y="0"/>
                </a:moveTo>
                <a:lnTo>
                  <a:pt x="8255011" y="0"/>
                </a:lnTo>
                <a:lnTo>
                  <a:pt x="8255011" y="6191258"/>
                </a:lnTo>
                <a:lnTo>
                  <a:pt x="0" y="6191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9714" y="1554868"/>
            <a:ext cx="760034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Problem?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40598" y="3719660"/>
            <a:ext cx="8097571" cy="5403209"/>
            <a:chOff x="0" y="0"/>
            <a:chExt cx="10796761" cy="72042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83741"/>
              <a:ext cx="10796761" cy="961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51"/>
                </a:lnSpc>
              </a:pPr>
              <a:r>
                <a:rPr lang="en-US" sz="4578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310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0796761" cy="628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5"/>
                </a:lnSpc>
              </a:pPr>
              <a:r>
                <a:rPr lang="en-US" sz="267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Total Ordered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563049"/>
              <a:ext cx="10796761" cy="961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51"/>
                </a:lnSpc>
              </a:pPr>
              <a:r>
                <a:rPr lang="en-US" sz="4578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99,398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593584"/>
              <a:ext cx="10796761" cy="628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5"/>
                </a:lnSpc>
              </a:pPr>
              <a:r>
                <a:rPr lang="en-US" sz="267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Total number of products ordered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242358"/>
              <a:ext cx="10796761" cy="961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51"/>
                </a:lnSpc>
              </a:pPr>
              <a:r>
                <a:rPr lang="en-US" sz="4578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602,847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272892"/>
              <a:ext cx="10796761" cy="628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5"/>
                </a:lnSpc>
              </a:pPr>
              <a:r>
                <a:rPr lang="en-US" sz="267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Total initial products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A8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16738" y="6810637"/>
            <a:ext cx="6463644" cy="4895326"/>
          </a:xfrm>
          <a:custGeom>
            <a:avLst/>
            <a:gdLst/>
            <a:ahLst/>
            <a:cxnLst/>
            <a:rect r="r" b="b" t="t" l="l"/>
            <a:pathLst>
              <a:path h="4895326" w="6463644">
                <a:moveTo>
                  <a:pt x="0" y="0"/>
                </a:moveTo>
                <a:lnTo>
                  <a:pt x="6463644" y="0"/>
                </a:lnTo>
                <a:lnTo>
                  <a:pt x="6463644" y="4895326"/>
                </a:lnTo>
                <a:lnTo>
                  <a:pt x="0" y="4895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7270" b="-110501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12138" y="1028700"/>
            <a:ext cx="5172729" cy="10512277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94669" t="0" r="-9466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-2940346" y="7745372"/>
            <a:ext cx="9325212" cy="3960297"/>
          </a:xfrm>
          <a:custGeom>
            <a:avLst/>
            <a:gdLst/>
            <a:ahLst/>
            <a:cxnLst/>
            <a:rect r="r" b="b" t="t" l="l"/>
            <a:pathLst>
              <a:path h="3960297" w="9325212">
                <a:moveTo>
                  <a:pt x="9325213" y="0"/>
                </a:moveTo>
                <a:lnTo>
                  <a:pt x="0" y="0"/>
                </a:lnTo>
                <a:lnTo>
                  <a:pt x="0" y="3960298"/>
                </a:lnTo>
                <a:lnTo>
                  <a:pt x="9325213" y="3960298"/>
                </a:lnTo>
                <a:lnTo>
                  <a:pt x="9325213" y="0"/>
                </a:lnTo>
                <a:close/>
              </a:path>
            </a:pathLst>
          </a:custGeom>
          <a:blipFill>
            <a:blip r:embed="rId5"/>
            <a:stretch>
              <a:fillRect l="0" t="-546" r="0" b="-60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6858" y="1664650"/>
            <a:ext cx="1382557" cy="1106045"/>
          </a:xfrm>
          <a:custGeom>
            <a:avLst/>
            <a:gdLst/>
            <a:ahLst/>
            <a:cxnLst/>
            <a:rect r="r" b="b" t="t" l="l"/>
            <a:pathLst>
              <a:path h="1106045" w="1382557">
                <a:moveTo>
                  <a:pt x="0" y="0"/>
                </a:moveTo>
                <a:lnTo>
                  <a:pt x="1382556" y="0"/>
                </a:lnTo>
                <a:lnTo>
                  <a:pt x="1382556" y="1106045"/>
                </a:lnTo>
                <a:lnTo>
                  <a:pt x="0" y="1106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77518" y="7282213"/>
            <a:ext cx="1964379" cy="3004787"/>
          </a:xfrm>
          <a:custGeom>
            <a:avLst/>
            <a:gdLst/>
            <a:ahLst/>
            <a:cxnLst/>
            <a:rect r="r" b="b" t="t" l="l"/>
            <a:pathLst>
              <a:path h="3004787" w="1964379">
                <a:moveTo>
                  <a:pt x="0" y="0"/>
                </a:moveTo>
                <a:lnTo>
                  <a:pt x="1964379" y="0"/>
                </a:lnTo>
                <a:lnTo>
                  <a:pt x="1964379" y="3004787"/>
                </a:lnTo>
                <a:lnTo>
                  <a:pt x="0" y="3004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160635" y="3160380"/>
            <a:ext cx="9801686" cy="3566966"/>
            <a:chOff x="0" y="0"/>
            <a:chExt cx="13068915" cy="47559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3068915" cy="1197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69"/>
                </a:lnSpc>
              </a:pPr>
              <a:r>
                <a:rPr lang="en-US" sz="5891" b="true">
                  <a:solidFill>
                    <a:srgbClr val="FFFFFF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Solutions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53565"/>
              <a:ext cx="12375521" cy="3102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4203" indent="-267101" lvl="1">
                <a:lnSpc>
                  <a:spcPts val="3711"/>
                </a:lnSpc>
                <a:buFont typeface="Arial"/>
                <a:buChar char="•"/>
              </a:pPr>
              <a:r>
                <a:rPr lang="en-US" sz="2474">
                  <a:solidFill>
                    <a:srgbClr val="FFFFFF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Expanding the market in Europe</a:t>
              </a:r>
            </a:p>
            <a:p>
              <a:pPr algn="l" marL="534203" indent="-267101" lvl="1">
                <a:lnSpc>
                  <a:spcPts val="3711"/>
                </a:lnSpc>
                <a:buFont typeface="Arial"/>
                <a:buChar char="•"/>
              </a:pPr>
              <a:r>
                <a:rPr lang="en-US" sz="2474">
                  <a:solidFill>
                    <a:srgbClr val="FFFFFF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Boosting Marketing in Q2 &amp; 3 to increase sales</a:t>
              </a:r>
            </a:p>
            <a:p>
              <a:pPr algn="l" marL="534203" indent="-267101" lvl="1">
                <a:lnSpc>
                  <a:spcPts val="3711"/>
                </a:lnSpc>
                <a:buFont typeface="Arial"/>
                <a:buChar char="•"/>
              </a:pPr>
              <a:r>
                <a:rPr lang="en-US" sz="2474">
                  <a:solidFill>
                    <a:srgbClr val="FFFFFF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Reducing selling prices</a:t>
              </a:r>
            </a:p>
            <a:p>
              <a:pPr algn="l" marL="534203" indent="-267101" lvl="1">
                <a:lnSpc>
                  <a:spcPts val="3711"/>
                </a:lnSpc>
                <a:buFont typeface="Arial"/>
                <a:buChar char="•"/>
              </a:pPr>
              <a:r>
                <a:rPr lang="en-US" sz="2474">
                  <a:solidFill>
                    <a:srgbClr val="FFFFFF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Focusing on products with good sales in each line, each branch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A8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488364">
            <a:off x="1455769" y="2784329"/>
            <a:ext cx="5927104" cy="6454516"/>
            <a:chOff x="0" y="0"/>
            <a:chExt cx="5994400" cy="6527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4400" cy="6527800"/>
            </a:xfrm>
            <a:custGeom>
              <a:avLst/>
              <a:gdLst/>
              <a:ahLst/>
              <a:cxnLst/>
              <a:rect r="r" b="b" t="t" l="l"/>
              <a:pathLst>
                <a:path h="6527800" w="5994400">
                  <a:moveTo>
                    <a:pt x="0" y="0"/>
                  </a:moveTo>
                  <a:lnTo>
                    <a:pt x="5994400" y="0"/>
                  </a:lnTo>
                  <a:lnTo>
                    <a:pt x="5994400" y="6527800"/>
                  </a:lnTo>
                  <a:lnTo>
                    <a:pt x="0" y="65278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94080" y="190500"/>
              <a:ext cx="4152900" cy="6264910"/>
            </a:xfrm>
            <a:custGeom>
              <a:avLst/>
              <a:gdLst/>
              <a:ahLst/>
              <a:cxnLst/>
              <a:rect r="r" b="b" t="t" l="l"/>
              <a:pathLst>
                <a:path h="6264910" w="4152900">
                  <a:moveTo>
                    <a:pt x="0" y="0"/>
                  </a:moveTo>
                  <a:lnTo>
                    <a:pt x="4152900" y="0"/>
                  </a:lnTo>
                  <a:lnTo>
                    <a:pt x="4152900" y="6264910"/>
                  </a:lnTo>
                  <a:lnTo>
                    <a:pt x="0" y="6264910"/>
                  </a:lnTo>
                  <a:close/>
                </a:path>
              </a:pathLst>
            </a:custGeom>
            <a:blipFill>
              <a:blip r:embed="rId3"/>
              <a:stretch>
                <a:fillRect l="-50570" t="0" r="-5057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-3197730"/>
            <a:ext cx="10615159" cy="17225410"/>
          </a:xfrm>
          <a:custGeom>
            <a:avLst/>
            <a:gdLst/>
            <a:ahLst/>
            <a:cxnLst/>
            <a:rect r="r" b="b" t="t" l="l"/>
            <a:pathLst>
              <a:path h="17225410" w="10615159">
                <a:moveTo>
                  <a:pt x="0" y="0"/>
                </a:moveTo>
                <a:lnTo>
                  <a:pt x="10615159" y="0"/>
                </a:lnTo>
                <a:lnTo>
                  <a:pt x="10615159" y="17225410"/>
                </a:lnTo>
                <a:lnTo>
                  <a:pt x="0" y="1722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67987" y="338675"/>
            <a:ext cx="12315323" cy="2087967"/>
          </a:xfrm>
          <a:custGeom>
            <a:avLst/>
            <a:gdLst/>
            <a:ahLst/>
            <a:cxnLst/>
            <a:rect r="r" b="b" t="t" l="l"/>
            <a:pathLst>
              <a:path h="2087967" w="12315323">
                <a:moveTo>
                  <a:pt x="0" y="0"/>
                </a:moveTo>
                <a:lnTo>
                  <a:pt x="12315322" y="0"/>
                </a:lnTo>
                <a:lnTo>
                  <a:pt x="12315322" y="2087967"/>
                </a:lnTo>
                <a:lnTo>
                  <a:pt x="0" y="2087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18" r="0" b="-3160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80687" y="6932964"/>
            <a:ext cx="5401694" cy="1590929"/>
            <a:chOff x="0" y="0"/>
            <a:chExt cx="7202259" cy="212123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0582" y="-38100"/>
              <a:ext cx="718167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Product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83930"/>
              <a:ext cx="7202259" cy="1337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00"/>
                </a:lnSpc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7 product lines, of which c</a:t>
              </a:r>
              <a:r>
                <a:rPr lang="en-US" sz="1800" u="none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lassic and vintage are the 2 product lines that bring in the highest revenue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2064011" y="587194"/>
            <a:ext cx="0" cy="10287248"/>
          </a:xfrm>
          <a:prstGeom prst="line">
            <a:avLst/>
          </a:prstGeom>
          <a:ln cap="flat" w="1905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937835" y="587194"/>
            <a:ext cx="252352" cy="25235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37835" y="2924863"/>
            <a:ext cx="252352" cy="25235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37835" y="4967258"/>
            <a:ext cx="252352" cy="25235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37835" y="7009652"/>
            <a:ext cx="252352" cy="25235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567987" y="7451158"/>
            <a:ext cx="5806837" cy="2888902"/>
          </a:xfrm>
          <a:custGeom>
            <a:avLst/>
            <a:gdLst/>
            <a:ahLst/>
            <a:cxnLst/>
            <a:rect r="r" b="b" t="t" l="l"/>
            <a:pathLst>
              <a:path h="2888902" w="5806837">
                <a:moveTo>
                  <a:pt x="0" y="0"/>
                </a:moveTo>
                <a:lnTo>
                  <a:pt x="5806837" y="0"/>
                </a:lnTo>
                <a:lnTo>
                  <a:pt x="5806837" y="2888902"/>
                </a:lnTo>
                <a:lnTo>
                  <a:pt x="0" y="2888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380687" y="758644"/>
            <a:ext cx="5401694" cy="1248029"/>
            <a:chOff x="0" y="0"/>
            <a:chExt cx="7202259" cy="166403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38100"/>
              <a:ext cx="7140512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Time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83930"/>
              <a:ext cx="7202259" cy="880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00"/>
                </a:lnSpc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Information collected from 2003 to the second quarter of 2005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80687" y="2531227"/>
            <a:ext cx="5401694" cy="1933829"/>
            <a:chOff x="0" y="0"/>
            <a:chExt cx="7202259" cy="257843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38100"/>
              <a:ext cx="718167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7 branches worldwide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783930"/>
              <a:ext cx="7202259" cy="1794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00"/>
                </a:lnSpc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We have 2 branches in Europe, 3 branches in North America (USA) and the remaining 2 branches in Japan and Australia.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80687" y="4903546"/>
            <a:ext cx="5401694" cy="1248029"/>
            <a:chOff x="0" y="0"/>
            <a:chExt cx="7202259" cy="166403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38100"/>
              <a:ext cx="718167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Customer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83930"/>
              <a:ext cx="7202259" cy="880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00"/>
                </a:lnSpc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We have 98 customers, mainly located in Europe and North America.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481174" y="955621"/>
            <a:ext cx="1038189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Overview of the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6" r="0" b="-141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5279" y="8592963"/>
            <a:ext cx="15517938" cy="2341060"/>
          </a:xfrm>
          <a:custGeom>
            <a:avLst/>
            <a:gdLst/>
            <a:ahLst/>
            <a:cxnLst/>
            <a:rect r="r" b="b" t="t" l="l"/>
            <a:pathLst>
              <a:path h="2341060" w="15517938">
                <a:moveTo>
                  <a:pt x="0" y="0"/>
                </a:moveTo>
                <a:lnTo>
                  <a:pt x="15517938" y="0"/>
                </a:lnTo>
                <a:lnTo>
                  <a:pt x="15517938" y="2341061"/>
                </a:lnTo>
                <a:lnTo>
                  <a:pt x="0" y="2341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78" r="0" b="-597796"/>
            </a:stretch>
          </a:blipFill>
        </p:spPr>
      </p:sp>
      <p:grpSp>
        <p:nvGrpSpPr>
          <p:cNvPr name="Group 4" id="4"/>
          <p:cNvGrpSpPr/>
          <p:nvPr/>
        </p:nvGrpSpPr>
        <p:grpSpPr>
          <a:xfrm rot="1610255">
            <a:off x="11389960" y="-5356252"/>
            <a:ext cx="10222000" cy="8658636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-20822" t="0" r="-7785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37060" y="344366"/>
          <a:ext cx="17813881" cy="7942080"/>
        </p:xfrm>
        <a:graphic>
          <a:graphicData uri="http://schemas.openxmlformats.org/drawingml/2006/table">
            <a:tbl>
              <a:tblPr/>
              <a:tblGrid>
                <a:gridCol w="8816851"/>
                <a:gridCol w="8997030"/>
              </a:tblGrid>
              <a:tr h="11934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Total monthly revenue by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</a:tr>
              <a:tr h="674859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903232" y="8576123"/>
            <a:ext cx="10335947" cy="2357900"/>
          </a:xfrm>
          <a:custGeom>
            <a:avLst/>
            <a:gdLst/>
            <a:ahLst/>
            <a:cxnLst/>
            <a:rect r="r" b="b" t="t" l="l"/>
            <a:pathLst>
              <a:path h="2357900" w="10335947">
                <a:moveTo>
                  <a:pt x="0" y="0"/>
                </a:moveTo>
                <a:lnTo>
                  <a:pt x="10335947" y="0"/>
                </a:lnTo>
                <a:lnTo>
                  <a:pt x="10335947" y="2357901"/>
                </a:lnTo>
                <a:lnTo>
                  <a:pt x="0" y="2357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876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01098" y="1561099"/>
            <a:ext cx="13267617" cy="8060077"/>
          </a:xfrm>
          <a:custGeom>
            <a:avLst/>
            <a:gdLst/>
            <a:ahLst/>
            <a:cxnLst/>
            <a:rect r="r" b="b" t="t" l="l"/>
            <a:pathLst>
              <a:path h="8060077" w="13267617">
                <a:moveTo>
                  <a:pt x="0" y="0"/>
                </a:moveTo>
                <a:lnTo>
                  <a:pt x="13267617" y="0"/>
                </a:lnTo>
                <a:lnTo>
                  <a:pt x="13267617" y="8060078"/>
                </a:lnTo>
                <a:lnTo>
                  <a:pt x="0" y="80600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580582" y="979170"/>
          <a:ext cx="15811169" cy="8572500"/>
        </p:xfrm>
        <a:graphic>
          <a:graphicData uri="http://schemas.openxmlformats.org/drawingml/2006/table">
            <a:tbl>
              <a:tblPr/>
              <a:tblGrid>
                <a:gridCol w="3952792"/>
                <a:gridCol w="3952792"/>
                <a:gridCol w="3952792"/>
                <a:gridCol w="3952792"/>
              </a:tblGrid>
              <a:tr h="107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Country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Total Order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</a:tr>
              <a:tr h="107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Paris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France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32,475$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2,957,164.75$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San Francisco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America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15,264$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1,369,194.92$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NYC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America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11,388$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1,072,619.47$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Boston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America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9,103$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835,882,33$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Lodon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England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14,495$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1,324,325.9$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Sydney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Australia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11,750$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1,004,191.86$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202020"/>
                          </a:solidFill>
                          <a:latin typeface="Lazord Mono Bold"/>
                          <a:ea typeface="Lazord Mono Bold"/>
                          <a:cs typeface="Lazord Mono Bold"/>
                          <a:sym typeface="Lazord Mono Bold"/>
                        </a:rPr>
                        <a:t>Tokyo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A89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Japan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4,923$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02020"/>
                          </a:solidFill>
                          <a:latin typeface="Lazord Mono"/>
                          <a:ea typeface="Lazord Mono"/>
                          <a:cs typeface="Lazord Mono"/>
                          <a:sym typeface="Lazord Mono"/>
                        </a:rPr>
                        <a:t>457,110.07$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6" r="0" b="-141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5279" y="8592963"/>
            <a:ext cx="15517938" cy="2341060"/>
          </a:xfrm>
          <a:custGeom>
            <a:avLst/>
            <a:gdLst/>
            <a:ahLst/>
            <a:cxnLst/>
            <a:rect r="r" b="b" t="t" l="l"/>
            <a:pathLst>
              <a:path h="2341060" w="15517938">
                <a:moveTo>
                  <a:pt x="0" y="0"/>
                </a:moveTo>
                <a:lnTo>
                  <a:pt x="15517938" y="0"/>
                </a:lnTo>
                <a:lnTo>
                  <a:pt x="15517938" y="2341061"/>
                </a:lnTo>
                <a:lnTo>
                  <a:pt x="0" y="2341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78" r="0" b="-597796"/>
            </a:stretch>
          </a:blipFill>
        </p:spPr>
      </p:sp>
      <p:grpSp>
        <p:nvGrpSpPr>
          <p:cNvPr name="Group 4" id="4"/>
          <p:cNvGrpSpPr/>
          <p:nvPr/>
        </p:nvGrpSpPr>
        <p:grpSpPr>
          <a:xfrm rot="1610255">
            <a:off x="11389960" y="-5356252"/>
            <a:ext cx="10222000" cy="8658636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-20822" t="0" r="-7785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37060" y="344366"/>
          <a:ext cx="17813881" cy="7942080"/>
        </p:xfrm>
        <a:graphic>
          <a:graphicData uri="http://schemas.openxmlformats.org/drawingml/2006/table">
            <a:tbl>
              <a:tblPr/>
              <a:tblGrid>
                <a:gridCol w="8816851"/>
                <a:gridCol w="8997030"/>
              </a:tblGrid>
              <a:tr h="11934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60"/>
                        </a:lnSpc>
                        <a:defRPr/>
                      </a:pPr>
                      <a:r>
                        <a:rPr lang="en-US" sz="3400">
                          <a:solidFill>
                            <a:srgbClr val="FFFFFF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Estimated Revenue vs Potential 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Estimated Revenue vs Initial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</a:tr>
              <a:tr h="674859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903232" y="8576123"/>
            <a:ext cx="10335947" cy="2357900"/>
          </a:xfrm>
          <a:custGeom>
            <a:avLst/>
            <a:gdLst/>
            <a:ahLst/>
            <a:cxnLst/>
            <a:rect r="r" b="b" t="t" l="l"/>
            <a:pathLst>
              <a:path h="2357900" w="10335947">
                <a:moveTo>
                  <a:pt x="0" y="0"/>
                </a:moveTo>
                <a:lnTo>
                  <a:pt x="10335947" y="0"/>
                </a:lnTo>
                <a:lnTo>
                  <a:pt x="10335947" y="2357901"/>
                </a:lnTo>
                <a:lnTo>
                  <a:pt x="0" y="2357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876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5109" y="2150684"/>
            <a:ext cx="7887385" cy="5322775"/>
          </a:xfrm>
          <a:custGeom>
            <a:avLst/>
            <a:gdLst/>
            <a:ahLst/>
            <a:cxnLst/>
            <a:rect r="r" b="b" t="t" l="l"/>
            <a:pathLst>
              <a:path h="5322775" w="7887385">
                <a:moveTo>
                  <a:pt x="0" y="0"/>
                </a:moveTo>
                <a:lnTo>
                  <a:pt x="7887385" y="0"/>
                </a:lnTo>
                <a:lnTo>
                  <a:pt x="7887385" y="5322775"/>
                </a:lnTo>
                <a:lnTo>
                  <a:pt x="0" y="5322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32715" y="2150684"/>
            <a:ext cx="7962087" cy="5322775"/>
          </a:xfrm>
          <a:custGeom>
            <a:avLst/>
            <a:gdLst/>
            <a:ahLst/>
            <a:cxnLst/>
            <a:rect r="r" b="b" t="t" l="l"/>
            <a:pathLst>
              <a:path h="5322775" w="7962087">
                <a:moveTo>
                  <a:pt x="0" y="0"/>
                </a:moveTo>
                <a:lnTo>
                  <a:pt x="7962087" y="0"/>
                </a:lnTo>
                <a:lnTo>
                  <a:pt x="7962087" y="5322775"/>
                </a:lnTo>
                <a:lnTo>
                  <a:pt x="0" y="5322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77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552569" y="8981889"/>
            <a:ext cx="10335947" cy="2357900"/>
          </a:xfrm>
          <a:custGeom>
            <a:avLst/>
            <a:gdLst/>
            <a:ahLst/>
            <a:cxnLst/>
            <a:rect r="r" b="b" t="t" l="l"/>
            <a:pathLst>
              <a:path h="2357900" w="10335947">
                <a:moveTo>
                  <a:pt x="10335947" y="0"/>
                </a:moveTo>
                <a:lnTo>
                  <a:pt x="0" y="0"/>
                </a:lnTo>
                <a:lnTo>
                  <a:pt x="0" y="2357900"/>
                </a:lnTo>
                <a:lnTo>
                  <a:pt x="10335947" y="2357900"/>
                </a:lnTo>
                <a:lnTo>
                  <a:pt x="10335947" y="0"/>
                </a:lnTo>
                <a:close/>
              </a:path>
            </a:pathLst>
          </a:custGeom>
          <a:blipFill>
            <a:blip r:embed="rId2"/>
            <a:stretch>
              <a:fillRect l="0" t="0" r="0" b="-228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9677" y="8757568"/>
            <a:ext cx="8263921" cy="3509580"/>
          </a:xfrm>
          <a:custGeom>
            <a:avLst/>
            <a:gdLst/>
            <a:ahLst/>
            <a:cxnLst/>
            <a:rect r="r" b="b" t="t" l="l"/>
            <a:pathLst>
              <a:path h="3509580" w="8263921">
                <a:moveTo>
                  <a:pt x="0" y="0"/>
                </a:moveTo>
                <a:lnTo>
                  <a:pt x="8263921" y="0"/>
                </a:lnTo>
                <a:lnTo>
                  <a:pt x="8263921" y="3509581"/>
                </a:lnTo>
                <a:lnTo>
                  <a:pt x="0" y="3509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6" r="0" b="-6002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6141">
            <a:off x="-1892543" y="-7109219"/>
            <a:ext cx="10215607" cy="8653220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0" t="-28239" r="0" b="-2823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713480" y="2554202"/>
            <a:ext cx="8571028" cy="1883722"/>
          </a:xfrm>
          <a:custGeom>
            <a:avLst/>
            <a:gdLst/>
            <a:ahLst/>
            <a:cxnLst/>
            <a:rect r="r" b="b" t="t" l="l"/>
            <a:pathLst>
              <a:path h="1883722" w="8571028">
                <a:moveTo>
                  <a:pt x="0" y="0"/>
                </a:moveTo>
                <a:lnTo>
                  <a:pt x="8571028" y="0"/>
                </a:lnTo>
                <a:lnTo>
                  <a:pt x="8571028" y="1883722"/>
                </a:lnTo>
                <a:lnTo>
                  <a:pt x="0" y="1883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3" r="0" b="-1294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05946" y="2666838"/>
            <a:ext cx="11405236" cy="6202414"/>
            <a:chOff x="0" y="0"/>
            <a:chExt cx="15206982" cy="82698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15206982" cy="926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88"/>
                </a:lnSpc>
              </a:pPr>
              <a:r>
                <a:rPr lang="en-US" b="true" sz="4375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Customers?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537648"/>
              <a:ext cx="15206982" cy="926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88"/>
                </a:lnSpc>
              </a:pPr>
              <a:r>
                <a:rPr lang="en-US" sz="4375" b="true">
                  <a:solidFill>
                    <a:srgbClr val="202020"/>
                  </a:solidFill>
                  <a:latin typeface="Roca One Ultra-Bold"/>
                  <a:ea typeface="Roca One Ultra-Bold"/>
                  <a:cs typeface="Roca One Ultra-Bold"/>
                  <a:sym typeface="Roca One Ultra-Bold"/>
                </a:rPr>
                <a:t>Products?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23608"/>
              <a:ext cx="15206982" cy="1973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9168" indent="-289584" lvl="1">
                <a:lnSpc>
                  <a:spcPts val="4023"/>
                </a:lnSpc>
                <a:buFont typeface="Arial"/>
                <a:buChar char="•"/>
              </a:pPr>
              <a:r>
                <a:rPr lang="en-US" sz="2682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W</a:t>
              </a:r>
              <a:r>
                <a:rPr lang="en-US" sz="2682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ho is buying? Where are they coming from?</a:t>
              </a:r>
            </a:p>
            <a:p>
              <a:pPr algn="l" marL="579168" indent="-289584" lvl="1">
                <a:lnSpc>
                  <a:spcPts val="4023"/>
                </a:lnSpc>
                <a:buFont typeface="Arial"/>
                <a:buChar char="•"/>
              </a:pPr>
              <a:r>
                <a:rPr lang="en-US" sz="2682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Are they coming back?</a:t>
              </a:r>
            </a:p>
            <a:p>
              <a:pPr algn="l" marL="579168" indent="-289584" lvl="1">
                <a:lnSpc>
                  <a:spcPts val="4023"/>
                </a:lnSpc>
                <a:buFont typeface="Arial"/>
                <a:buChar char="•"/>
              </a:pPr>
              <a:r>
                <a:rPr lang="en-US" sz="2682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Customer behavior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621640"/>
              <a:ext cx="15206982" cy="2648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9168" indent="-289584" lvl="1">
                <a:lnSpc>
                  <a:spcPts val="4023"/>
                </a:lnSpc>
                <a:buFont typeface="Arial"/>
                <a:buChar char="•"/>
              </a:pPr>
              <a:r>
                <a:rPr lang="en-US" sz="2682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Which product lines are selling well? Which product lines are slowing down?</a:t>
              </a:r>
            </a:p>
            <a:p>
              <a:pPr algn="l" marL="579168" indent="-289584" lvl="1">
                <a:lnSpc>
                  <a:spcPts val="4023"/>
                </a:lnSpc>
                <a:buFont typeface="Arial"/>
                <a:buChar char="•"/>
              </a:pPr>
              <a:r>
                <a:rPr lang="en-US" sz="2682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What is the percentage of products that are popular?</a:t>
              </a:r>
            </a:p>
            <a:p>
              <a:pPr algn="l" marL="579168" indent="-289584" lvl="1">
                <a:lnSpc>
                  <a:spcPts val="4023"/>
                </a:lnSpc>
                <a:buFont typeface="Arial"/>
                <a:buChar char="•"/>
              </a:pPr>
              <a:r>
                <a:rPr lang="en-US" sz="2682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Which product lines/products should we focus on?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5079" y="3119825"/>
            <a:ext cx="390145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sz="6500">
                <a:solidFill>
                  <a:srgbClr val="202020"/>
                </a:solidFill>
                <a:latin typeface="Roca One"/>
                <a:ea typeface="Roca One"/>
                <a:cs typeface="Roca One"/>
                <a:sym typeface="Roca One"/>
              </a:rPr>
              <a:t>Where?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6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3018" y="5834528"/>
            <a:ext cx="9948124" cy="4716302"/>
          </a:xfrm>
          <a:custGeom>
            <a:avLst/>
            <a:gdLst/>
            <a:ahLst/>
            <a:cxnLst/>
            <a:rect r="r" b="b" t="t" l="l"/>
            <a:pathLst>
              <a:path h="4716302" w="9948124">
                <a:moveTo>
                  <a:pt x="0" y="0"/>
                </a:moveTo>
                <a:lnTo>
                  <a:pt x="9948123" y="0"/>
                </a:lnTo>
                <a:lnTo>
                  <a:pt x="9948123" y="4716303"/>
                </a:lnTo>
                <a:lnTo>
                  <a:pt x="0" y="4716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46" r="0" b="-2393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821640" y="-1042621"/>
            <a:ext cx="10466360" cy="11951698"/>
          </a:xfrm>
          <a:custGeom>
            <a:avLst/>
            <a:gdLst/>
            <a:ahLst/>
            <a:cxnLst/>
            <a:rect r="r" b="b" t="t" l="l"/>
            <a:pathLst>
              <a:path h="11951698" w="10466360">
                <a:moveTo>
                  <a:pt x="0" y="0"/>
                </a:moveTo>
                <a:lnTo>
                  <a:pt x="10466360" y="0"/>
                </a:lnTo>
                <a:lnTo>
                  <a:pt x="10466360" y="11951698"/>
                </a:lnTo>
                <a:lnTo>
                  <a:pt x="0" y="11951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20" t="-2946" r="0" b="-294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49724" y="7249661"/>
            <a:ext cx="1997178" cy="1886037"/>
            <a:chOff x="0" y="0"/>
            <a:chExt cx="6724168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24169" cy="6349975"/>
            </a:xfrm>
            <a:custGeom>
              <a:avLst/>
              <a:gdLst/>
              <a:ahLst/>
              <a:cxnLst/>
              <a:rect r="r" b="b" t="t" l="l"/>
              <a:pathLst>
                <a:path h="6349975" w="6724169">
                  <a:moveTo>
                    <a:pt x="6724169" y="3175025"/>
                  </a:moveTo>
                  <a:cubicBezTo>
                    <a:pt x="6724169" y="4928451"/>
                    <a:pt x="5218883" y="6349975"/>
                    <a:pt x="3362084" y="6349975"/>
                  </a:cubicBezTo>
                  <a:cubicBezTo>
                    <a:pt x="1505259" y="6349975"/>
                    <a:pt x="0" y="4928451"/>
                    <a:pt x="0" y="3175025"/>
                  </a:cubicBezTo>
                  <a:cubicBezTo>
                    <a:pt x="0" y="1421511"/>
                    <a:pt x="1505259" y="0"/>
                    <a:pt x="3362084" y="0"/>
                  </a:cubicBezTo>
                  <a:cubicBezTo>
                    <a:pt x="5218910" y="0"/>
                    <a:pt x="6724169" y="1421511"/>
                    <a:pt x="6724169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956" t="0" r="-1295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49724" y="1338851"/>
            <a:ext cx="1997178" cy="1886037"/>
            <a:chOff x="0" y="0"/>
            <a:chExt cx="6724168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24169" cy="6349975"/>
            </a:xfrm>
            <a:custGeom>
              <a:avLst/>
              <a:gdLst/>
              <a:ahLst/>
              <a:cxnLst/>
              <a:rect r="r" b="b" t="t" l="l"/>
              <a:pathLst>
                <a:path h="6349975" w="6724169">
                  <a:moveTo>
                    <a:pt x="6724169" y="3175025"/>
                  </a:moveTo>
                  <a:cubicBezTo>
                    <a:pt x="6724169" y="4928451"/>
                    <a:pt x="5218883" y="6349975"/>
                    <a:pt x="3362084" y="6349975"/>
                  </a:cubicBezTo>
                  <a:cubicBezTo>
                    <a:pt x="1505259" y="6349975"/>
                    <a:pt x="0" y="4928451"/>
                    <a:pt x="0" y="3175025"/>
                  </a:cubicBezTo>
                  <a:cubicBezTo>
                    <a:pt x="0" y="1421511"/>
                    <a:pt x="1505259" y="0"/>
                    <a:pt x="3362084" y="0"/>
                  </a:cubicBezTo>
                  <a:cubicBezTo>
                    <a:pt x="5218910" y="0"/>
                    <a:pt x="6724169" y="1421511"/>
                    <a:pt x="6724169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0870" t="0" r="-2087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49724" y="3948491"/>
            <a:ext cx="1997178" cy="1886037"/>
            <a:chOff x="0" y="0"/>
            <a:chExt cx="6724168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24169" cy="6349975"/>
            </a:xfrm>
            <a:custGeom>
              <a:avLst/>
              <a:gdLst/>
              <a:ahLst/>
              <a:cxnLst/>
              <a:rect r="r" b="b" t="t" l="l"/>
              <a:pathLst>
                <a:path h="6349975" w="6724169">
                  <a:moveTo>
                    <a:pt x="6724169" y="3175025"/>
                  </a:moveTo>
                  <a:cubicBezTo>
                    <a:pt x="6724169" y="4928451"/>
                    <a:pt x="5218883" y="6349975"/>
                    <a:pt x="3362084" y="6349975"/>
                  </a:cubicBezTo>
                  <a:cubicBezTo>
                    <a:pt x="1505259" y="6349975"/>
                    <a:pt x="0" y="4928451"/>
                    <a:pt x="0" y="3175025"/>
                  </a:cubicBezTo>
                  <a:cubicBezTo>
                    <a:pt x="0" y="1421511"/>
                    <a:pt x="1505259" y="0"/>
                    <a:pt x="3362084" y="0"/>
                  </a:cubicBezTo>
                  <a:cubicBezTo>
                    <a:pt x="5218910" y="0"/>
                    <a:pt x="6724169" y="1421511"/>
                    <a:pt x="6724169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2956" t="0" r="-1295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282942" y="803108"/>
            <a:ext cx="9519874" cy="1736859"/>
          </a:xfrm>
          <a:custGeom>
            <a:avLst/>
            <a:gdLst/>
            <a:ahLst/>
            <a:cxnLst/>
            <a:rect r="r" b="b" t="t" l="l"/>
            <a:pathLst>
              <a:path h="1736859" w="9519874">
                <a:moveTo>
                  <a:pt x="0" y="0"/>
                </a:moveTo>
                <a:lnTo>
                  <a:pt x="9519875" y="0"/>
                </a:lnTo>
                <a:lnTo>
                  <a:pt x="9519875" y="1736859"/>
                </a:lnTo>
                <a:lnTo>
                  <a:pt x="0" y="1736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681" r="0" b="-3166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1723" y="3014280"/>
            <a:ext cx="6458892" cy="5336763"/>
          </a:xfrm>
          <a:custGeom>
            <a:avLst/>
            <a:gdLst/>
            <a:ahLst/>
            <a:cxnLst/>
            <a:rect r="r" b="b" t="t" l="l"/>
            <a:pathLst>
              <a:path h="5336763" w="6458892">
                <a:moveTo>
                  <a:pt x="0" y="0"/>
                </a:moveTo>
                <a:lnTo>
                  <a:pt x="6458892" y="0"/>
                </a:lnTo>
                <a:lnTo>
                  <a:pt x="6458892" y="5336762"/>
                </a:lnTo>
                <a:lnTo>
                  <a:pt x="0" y="5336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11" t="0" r="-264" b="-314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462494" y="3948491"/>
            <a:ext cx="5532304" cy="2882556"/>
            <a:chOff x="0" y="0"/>
            <a:chExt cx="7376406" cy="384340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134499"/>
              <a:ext cx="7376406" cy="2708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Classic, Vintage: 1:18, 1:24.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Motocycle: 1:24, 1:32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Truck: 1:18, 1:32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Ship, Train, Plane: 1:24 and 1:72 scale</a:t>
              </a:r>
            </a:p>
            <a:p>
              <a:pPr algn="l">
                <a:lnSpc>
                  <a:spcPts val="270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7376406" cy="1017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Quantity Ordered &amp; Revenue by Product Scale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15893" y="7249661"/>
            <a:ext cx="5825506" cy="1101381"/>
            <a:chOff x="0" y="0"/>
            <a:chExt cx="7767341" cy="146850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88399"/>
              <a:ext cx="7767341" cy="880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(Avg) Import price of 1 product: 54,26$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(Avg) S</a:t>
              </a: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elling price of 1 product: 89.95$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7767341" cy="48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Import price vs.</a:t>
              </a:r>
              <a:r>
                <a:rPr lang="en-US" sz="2100" b="true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Selling price (Avg)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26126" y="1338851"/>
            <a:ext cx="4744745" cy="1796706"/>
            <a:chOff x="0" y="0"/>
            <a:chExt cx="6326326" cy="239560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01099"/>
              <a:ext cx="6326326" cy="1794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00"/>
                </a:lnSpc>
              </a:pPr>
              <a:r>
                <a:rPr lang="en-US" sz="1800">
                  <a:solidFill>
                    <a:srgbClr val="202020"/>
                  </a:solidFill>
                  <a:latin typeface="Lazord Mono"/>
                  <a:ea typeface="Lazord Mono"/>
                  <a:cs typeface="Lazord Mono"/>
                  <a:sym typeface="Lazord Mono"/>
                </a:rPr>
                <a:t>The largest number of imported products belongs to the Classic Car line (38), followed by the Vintage line(24).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6326326" cy="48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202020"/>
                  </a:solidFill>
                  <a:latin typeface="Lazord Mono Bold"/>
                  <a:ea typeface="Lazord Mono Bold"/>
                  <a:cs typeface="Lazord Mono Bold"/>
                  <a:sym typeface="Lazord Mono Bold"/>
                </a:rPr>
                <a:t>100 Products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76300" y="1360546"/>
            <a:ext cx="465118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202020"/>
                </a:solidFill>
                <a:latin typeface="Roca One Ultra-Bold"/>
                <a:ea typeface="Roca One Ultra-Bold"/>
                <a:cs typeface="Roca One Ultra-Bold"/>
                <a:sym typeface="Roca One Ultra-Bold"/>
              </a:rPr>
              <a:t>Products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6" r="0" b="-141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5279" y="8592963"/>
            <a:ext cx="15517938" cy="2341060"/>
          </a:xfrm>
          <a:custGeom>
            <a:avLst/>
            <a:gdLst/>
            <a:ahLst/>
            <a:cxnLst/>
            <a:rect r="r" b="b" t="t" l="l"/>
            <a:pathLst>
              <a:path h="2341060" w="15517938">
                <a:moveTo>
                  <a:pt x="0" y="0"/>
                </a:moveTo>
                <a:lnTo>
                  <a:pt x="15517938" y="0"/>
                </a:lnTo>
                <a:lnTo>
                  <a:pt x="15517938" y="2341061"/>
                </a:lnTo>
                <a:lnTo>
                  <a:pt x="0" y="2341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78" r="0" b="-597796"/>
            </a:stretch>
          </a:blipFill>
        </p:spPr>
      </p:sp>
      <p:grpSp>
        <p:nvGrpSpPr>
          <p:cNvPr name="Group 4" id="4"/>
          <p:cNvGrpSpPr/>
          <p:nvPr/>
        </p:nvGrpSpPr>
        <p:grpSpPr>
          <a:xfrm rot="1610255">
            <a:off x="11389960" y="-5356252"/>
            <a:ext cx="10222000" cy="8658636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-20822" t="0" r="-7785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37060" y="344366"/>
          <a:ext cx="17813881" cy="9683700"/>
        </p:xfrm>
        <a:graphic>
          <a:graphicData uri="http://schemas.openxmlformats.org/drawingml/2006/table">
            <a:tbl>
              <a:tblPr/>
              <a:tblGrid>
                <a:gridCol w="9369324"/>
                <a:gridCol w="8444557"/>
              </a:tblGrid>
              <a:tr h="1192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60"/>
                        </a:lnSpc>
                        <a:defRPr/>
                      </a:pPr>
                      <a:r>
                        <a:rPr lang="en-US" sz="3400">
                          <a:solidFill>
                            <a:srgbClr val="FFFFFF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Total of quantity ordered by product scale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</a:tr>
              <a:tr h="849072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903232" y="8576123"/>
            <a:ext cx="10335947" cy="2357900"/>
          </a:xfrm>
          <a:custGeom>
            <a:avLst/>
            <a:gdLst/>
            <a:ahLst/>
            <a:cxnLst/>
            <a:rect r="r" b="b" t="t" l="l"/>
            <a:pathLst>
              <a:path h="2357900" w="10335947">
                <a:moveTo>
                  <a:pt x="0" y="0"/>
                </a:moveTo>
                <a:lnTo>
                  <a:pt x="10335947" y="0"/>
                </a:lnTo>
                <a:lnTo>
                  <a:pt x="10335947" y="2357901"/>
                </a:lnTo>
                <a:lnTo>
                  <a:pt x="0" y="2357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876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6249" y="1544999"/>
            <a:ext cx="13232932" cy="8055548"/>
          </a:xfrm>
          <a:custGeom>
            <a:avLst/>
            <a:gdLst/>
            <a:ahLst/>
            <a:cxnLst/>
            <a:rect r="r" b="b" t="t" l="l"/>
            <a:pathLst>
              <a:path h="8055548" w="13232932">
                <a:moveTo>
                  <a:pt x="0" y="0"/>
                </a:moveTo>
                <a:lnTo>
                  <a:pt x="13232932" y="0"/>
                </a:lnTo>
                <a:lnTo>
                  <a:pt x="13232932" y="8055548"/>
                </a:lnTo>
                <a:lnTo>
                  <a:pt x="0" y="8055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6" r="0" b="-141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5279" y="8592963"/>
            <a:ext cx="15517938" cy="2341060"/>
          </a:xfrm>
          <a:custGeom>
            <a:avLst/>
            <a:gdLst/>
            <a:ahLst/>
            <a:cxnLst/>
            <a:rect r="r" b="b" t="t" l="l"/>
            <a:pathLst>
              <a:path h="2341060" w="15517938">
                <a:moveTo>
                  <a:pt x="0" y="0"/>
                </a:moveTo>
                <a:lnTo>
                  <a:pt x="15517938" y="0"/>
                </a:lnTo>
                <a:lnTo>
                  <a:pt x="15517938" y="2341061"/>
                </a:lnTo>
                <a:lnTo>
                  <a:pt x="0" y="2341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78" r="0" b="-597796"/>
            </a:stretch>
          </a:blipFill>
        </p:spPr>
      </p:sp>
      <p:grpSp>
        <p:nvGrpSpPr>
          <p:cNvPr name="Group 4" id="4"/>
          <p:cNvGrpSpPr/>
          <p:nvPr/>
        </p:nvGrpSpPr>
        <p:grpSpPr>
          <a:xfrm rot="1610255">
            <a:off x="11389960" y="-5356252"/>
            <a:ext cx="10222000" cy="8658636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-20822" t="0" r="-7785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37060" y="344366"/>
          <a:ext cx="17813881" cy="9683700"/>
        </p:xfrm>
        <a:graphic>
          <a:graphicData uri="http://schemas.openxmlformats.org/drawingml/2006/table">
            <a:tbl>
              <a:tblPr/>
              <a:tblGrid>
                <a:gridCol w="9369324"/>
                <a:gridCol w="8444557"/>
              </a:tblGrid>
              <a:tr h="1192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60"/>
                        </a:lnSpc>
                        <a:defRPr/>
                      </a:pPr>
                      <a:r>
                        <a:rPr lang="en-US" sz="3400">
                          <a:solidFill>
                            <a:srgbClr val="FFFFFF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Total of Revenue by product scale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</a:tr>
              <a:tr h="849072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02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-903232" y="8576123"/>
            <a:ext cx="10335947" cy="2357900"/>
          </a:xfrm>
          <a:custGeom>
            <a:avLst/>
            <a:gdLst/>
            <a:ahLst/>
            <a:cxnLst/>
            <a:rect r="r" b="b" t="t" l="l"/>
            <a:pathLst>
              <a:path h="2357900" w="10335947">
                <a:moveTo>
                  <a:pt x="0" y="0"/>
                </a:moveTo>
                <a:lnTo>
                  <a:pt x="10335947" y="0"/>
                </a:lnTo>
                <a:lnTo>
                  <a:pt x="10335947" y="2357901"/>
                </a:lnTo>
                <a:lnTo>
                  <a:pt x="0" y="2357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876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05687" y="1573337"/>
            <a:ext cx="13454056" cy="8190157"/>
          </a:xfrm>
          <a:custGeom>
            <a:avLst/>
            <a:gdLst/>
            <a:ahLst/>
            <a:cxnLst/>
            <a:rect r="r" b="b" t="t" l="l"/>
            <a:pathLst>
              <a:path h="8190157" w="13454056">
                <a:moveTo>
                  <a:pt x="0" y="0"/>
                </a:moveTo>
                <a:lnTo>
                  <a:pt x="13454056" y="0"/>
                </a:lnTo>
                <a:lnTo>
                  <a:pt x="13454056" y="8190157"/>
                </a:lnTo>
                <a:lnTo>
                  <a:pt x="0" y="8190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DAGmBtLoa_A</dc:identifier>
  <dcterms:modified xsi:type="dcterms:W3CDTF">2011-08-01T06:04:30Z</dcterms:modified>
  <cp:revision>1</cp:revision>
  <dc:title>Toy Business Model Analysis</dc:title>
</cp:coreProperties>
</file>